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29CD"/>
    <a:srgbClr val="3F4CF1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75" d="100"/>
          <a:sy n="75" d="100"/>
        </p:scale>
        <p:origin x="324" y="-60"/>
      </p:cViewPr>
      <p:guideLst>
        <p:guide pos="3817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19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101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88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47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08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64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67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650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416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143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75037-E356-4B49-A664-C22BA044EB09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197B8-0929-4925-81B8-E1F11174F1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6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6100" y="-101600"/>
            <a:ext cx="11150600" cy="706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167398" y="279255"/>
            <a:ext cx="1271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INFECTION</a:t>
            </a:r>
            <a:endParaRPr lang="en-GB" sz="1000" b="0" i="0" dirty="0">
              <a:effectLst/>
              <a:latin typeface="MS Shell Dlg 2" panose="020B060403050404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168400" y="-101600"/>
            <a:ext cx="12700" cy="701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36700" y="825500"/>
            <a:ext cx="9347200" cy="5588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Objective: To be able to investigate more complex problems involving powers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24991" y="1832054"/>
            <a:ext cx="73706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COMIC SANS MS" panose="030F0702030302020204" pitchFamily="66" charset="0"/>
              </a:rPr>
              <a:t>Objective: To be able to investigate more complex series involving powers.</a:t>
            </a:r>
            <a:endParaRPr lang="en-US" sz="1400" b="0" i="0" dirty="0">
              <a:effectLst/>
              <a:latin typeface="MS Shell Dlg 2" panose="020B060403050404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24991" y="2603381"/>
            <a:ext cx="73059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COMIC SANS MS" panose="030F0702030302020204" pitchFamily="66" charset="0"/>
              </a:rPr>
              <a:t>Unfortunately since the last report it has now been confirmed that once people become infected they are infectious for between 2 and 5 days. The exact time frame is not known, however it is clear that once someone contacts the disease they will infect more people. </a:t>
            </a:r>
            <a:endParaRPr lang="en-US" sz="1400" b="1" dirty="0" smtClean="0">
              <a:latin typeface="COMIC SANS MS" panose="030F0702030302020204" pitchFamily="66" charset="0"/>
            </a:endParaRPr>
          </a:p>
          <a:p>
            <a:endParaRPr lang="en-US" sz="1400" dirty="0">
              <a:latin typeface="MS Shell Dlg 2" panose="020B0604030504040204" pitchFamily="34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You now need to revise your best case and worst case scenario predictions to take into account for this recent development.</a:t>
            </a:r>
            <a:endParaRPr lang="en-US" sz="1400" b="0" i="0" dirty="0">
              <a:effectLst/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63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6100" y="-101600"/>
            <a:ext cx="11150600" cy="706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167398" y="279255"/>
            <a:ext cx="1271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INFECTION</a:t>
            </a:r>
            <a:endParaRPr lang="en-GB" sz="1000" b="0" i="0" dirty="0">
              <a:effectLst/>
              <a:latin typeface="MS Shell Dlg 2" panose="020B060403050404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168400" y="-101600"/>
            <a:ext cx="12700" cy="701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36700" y="825500"/>
            <a:ext cx="9347200" cy="5588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Objective: To be able to investigate more complex problems involving powers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928839" y="3112109"/>
            <a:ext cx="20585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1 day after </a:t>
            </a:r>
            <a:r>
              <a:rPr lang="en-GB" sz="1400" b="1" dirty="0" smtClean="0">
                <a:latin typeface="COMIC SANS MS" panose="030F0702030302020204" pitchFamily="66" charset="0"/>
              </a:rPr>
              <a:t>outbreak</a:t>
            </a:r>
            <a:endParaRPr lang="en-GB" sz="800" b="0" i="0" dirty="0">
              <a:effectLst/>
              <a:latin typeface="MS Shell Dlg 2" panose="020B060403050404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17735" y="2778230"/>
            <a:ext cx="324408" cy="554753"/>
            <a:chOff x="0" y="0"/>
            <a:chExt cx="382622" cy="750246"/>
          </a:xfrm>
        </p:grpSpPr>
        <p:sp>
          <p:nvSpPr>
            <p:cNvPr id="10" name="Oval 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6519753" y="3821735"/>
            <a:ext cx="324408" cy="554753"/>
            <a:chOff x="0" y="0"/>
            <a:chExt cx="382622" cy="750246"/>
          </a:xfrm>
        </p:grpSpPr>
        <p:sp>
          <p:nvSpPr>
            <p:cNvPr id="18" name="Oval 17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640945" y="3825332"/>
            <a:ext cx="324408" cy="554753"/>
            <a:chOff x="0" y="0"/>
            <a:chExt cx="382622" cy="750246"/>
          </a:xfrm>
        </p:grpSpPr>
        <p:sp>
          <p:nvSpPr>
            <p:cNvPr id="25" name="Oval 24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1" name="Straight Arrow Connector 30"/>
          <p:cNvCxnSpPr/>
          <p:nvPr/>
        </p:nvCxnSpPr>
        <p:spPr>
          <a:xfrm>
            <a:off x="6274444" y="3456160"/>
            <a:ext cx="319538" cy="324301"/>
          </a:xfrm>
          <a:prstGeom prst="straightConnector1">
            <a:avLst/>
          </a:prstGeom>
          <a:ln w="28575">
            <a:solidFill>
              <a:srgbClr val="3F4C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5857966" y="3438127"/>
            <a:ext cx="319538" cy="324301"/>
          </a:xfrm>
          <a:prstGeom prst="straightConnector1">
            <a:avLst/>
          </a:prstGeom>
          <a:ln w="28575">
            <a:solidFill>
              <a:srgbClr val="3F4C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13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6100" y="-101600"/>
            <a:ext cx="11150600" cy="706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167398" y="279255"/>
            <a:ext cx="1271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INFECTION</a:t>
            </a:r>
            <a:endParaRPr lang="en-GB" sz="1000" b="0" i="0" dirty="0">
              <a:effectLst/>
              <a:latin typeface="MS Shell Dlg 2" panose="020B060403050404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168400" y="-101600"/>
            <a:ext cx="12700" cy="701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36700" y="825500"/>
            <a:ext cx="9347200" cy="5588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Objective: To be able to investigate more complex problems involving powers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928839" y="3112109"/>
            <a:ext cx="21467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 smtClean="0">
                <a:latin typeface="COMIC SANS MS" panose="030F0702030302020204" pitchFamily="66" charset="0"/>
              </a:rPr>
              <a:t>2 days </a:t>
            </a:r>
            <a:r>
              <a:rPr lang="en-GB" sz="1400" b="1" dirty="0">
                <a:latin typeface="COMIC SANS MS" panose="030F0702030302020204" pitchFamily="66" charset="0"/>
              </a:rPr>
              <a:t>after </a:t>
            </a:r>
            <a:r>
              <a:rPr lang="en-GB" sz="1400" b="1" dirty="0" smtClean="0">
                <a:latin typeface="COMIC SANS MS" panose="030F0702030302020204" pitchFamily="66" charset="0"/>
              </a:rPr>
              <a:t>outbreak</a:t>
            </a:r>
            <a:endParaRPr lang="en-GB" sz="800" b="0" i="0" dirty="0">
              <a:effectLst/>
              <a:latin typeface="MS Shell Dlg 2" panose="020B060403050404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17735" y="2778230"/>
            <a:ext cx="324408" cy="554753"/>
            <a:chOff x="0" y="0"/>
            <a:chExt cx="382622" cy="750246"/>
          </a:xfrm>
        </p:grpSpPr>
        <p:sp>
          <p:nvSpPr>
            <p:cNvPr id="10" name="Oval 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6519753" y="3821735"/>
            <a:ext cx="324408" cy="554753"/>
            <a:chOff x="0" y="0"/>
            <a:chExt cx="382622" cy="750246"/>
          </a:xfrm>
        </p:grpSpPr>
        <p:sp>
          <p:nvSpPr>
            <p:cNvPr id="18" name="Oval 17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640945" y="3825332"/>
            <a:ext cx="324408" cy="554753"/>
            <a:chOff x="0" y="0"/>
            <a:chExt cx="382622" cy="750246"/>
          </a:xfrm>
        </p:grpSpPr>
        <p:sp>
          <p:nvSpPr>
            <p:cNvPr id="25" name="Oval 24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1" name="Straight Arrow Connector 30"/>
          <p:cNvCxnSpPr/>
          <p:nvPr/>
        </p:nvCxnSpPr>
        <p:spPr>
          <a:xfrm>
            <a:off x="6274444" y="3456160"/>
            <a:ext cx="319538" cy="324301"/>
          </a:xfrm>
          <a:prstGeom prst="straightConnector1">
            <a:avLst/>
          </a:prstGeom>
          <a:ln w="28575">
            <a:solidFill>
              <a:srgbClr val="3F4C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5857966" y="3438127"/>
            <a:ext cx="319538" cy="324301"/>
          </a:xfrm>
          <a:prstGeom prst="straightConnector1">
            <a:avLst/>
          </a:prstGeom>
          <a:ln w="28575">
            <a:solidFill>
              <a:srgbClr val="3F4C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6462290" y="1782267"/>
            <a:ext cx="324408" cy="554753"/>
            <a:chOff x="0" y="0"/>
            <a:chExt cx="382622" cy="750246"/>
          </a:xfrm>
        </p:grpSpPr>
        <p:sp>
          <p:nvSpPr>
            <p:cNvPr id="34" name="Oval 33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583482" y="1785864"/>
            <a:ext cx="324408" cy="554753"/>
            <a:chOff x="0" y="0"/>
            <a:chExt cx="382622" cy="750246"/>
          </a:xfrm>
        </p:grpSpPr>
        <p:sp>
          <p:nvSpPr>
            <p:cNvPr id="41" name="Oval 40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7" name="Straight Arrow Connector 46"/>
          <p:cNvCxnSpPr/>
          <p:nvPr/>
        </p:nvCxnSpPr>
        <p:spPr>
          <a:xfrm flipV="1">
            <a:off x="6239827" y="2380116"/>
            <a:ext cx="319538" cy="3243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5823349" y="2362083"/>
            <a:ext cx="319538" cy="3243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7341114" y="4702355"/>
            <a:ext cx="324408" cy="554753"/>
            <a:chOff x="0" y="0"/>
            <a:chExt cx="382622" cy="750246"/>
          </a:xfrm>
        </p:grpSpPr>
        <p:sp>
          <p:nvSpPr>
            <p:cNvPr id="50" name="Oval 4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6485242" y="4734810"/>
            <a:ext cx="382587" cy="554753"/>
            <a:chOff x="0" y="0"/>
            <a:chExt cx="451241" cy="750246"/>
          </a:xfrm>
        </p:grpSpPr>
        <p:sp>
          <p:nvSpPr>
            <p:cNvPr id="57" name="Oval 56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60741" y="281285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5503083" y="4746851"/>
            <a:ext cx="324408" cy="554753"/>
            <a:chOff x="0" y="0"/>
            <a:chExt cx="382622" cy="750246"/>
          </a:xfrm>
        </p:grpSpPr>
        <p:sp>
          <p:nvSpPr>
            <p:cNvPr id="64" name="Oval 63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4624275" y="4750448"/>
            <a:ext cx="324408" cy="554753"/>
            <a:chOff x="0" y="0"/>
            <a:chExt cx="382622" cy="750246"/>
          </a:xfrm>
        </p:grpSpPr>
        <p:sp>
          <p:nvSpPr>
            <p:cNvPr id="71" name="Oval 70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72" name="Straight Connector 71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7" name="Straight Arrow Connector 76"/>
          <p:cNvCxnSpPr/>
          <p:nvPr/>
        </p:nvCxnSpPr>
        <p:spPr>
          <a:xfrm>
            <a:off x="6764219" y="4382763"/>
            <a:ext cx="576895" cy="331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H="1">
            <a:off x="6670493" y="4395992"/>
            <a:ext cx="20180" cy="2817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4948683" y="4406762"/>
            <a:ext cx="795630" cy="3841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H="1">
            <a:off x="5744312" y="4407803"/>
            <a:ext cx="52602" cy="2460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21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6100" y="-101600"/>
            <a:ext cx="11150600" cy="706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167398" y="279255"/>
            <a:ext cx="1271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INFECTION</a:t>
            </a:r>
            <a:endParaRPr lang="en-GB" sz="1000" b="0" i="0" dirty="0">
              <a:effectLst/>
              <a:latin typeface="MS Shell Dlg 2" panose="020B060403050404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168400" y="-101600"/>
            <a:ext cx="12700" cy="701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36700" y="825500"/>
            <a:ext cx="9347200" cy="5588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Objective: To be able to investigate more complex problems involving powers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25961" y="3320924"/>
            <a:ext cx="21467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latin typeface="COMIC SANS MS" panose="030F0702030302020204" pitchFamily="66" charset="0"/>
              </a:rPr>
              <a:t>3</a:t>
            </a:r>
            <a:r>
              <a:rPr lang="en-GB" sz="1400" b="1" dirty="0" smtClean="0">
                <a:latin typeface="COMIC SANS MS" panose="030F0702030302020204" pitchFamily="66" charset="0"/>
              </a:rPr>
              <a:t> days </a:t>
            </a:r>
            <a:r>
              <a:rPr lang="en-GB" sz="1400" b="1" dirty="0">
                <a:latin typeface="COMIC SANS MS" panose="030F0702030302020204" pitchFamily="66" charset="0"/>
              </a:rPr>
              <a:t>after </a:t>
            </a:r>
            <a:r>
              <a:rPr lang="en-GB" sz="1400" b="1" dirty="0" smtClean="0">
                <a:latin typeface="COMIC SANS MS" panose="030F0702030302020204" pitchFamily="66" charset="0"/>
              </a:rPr>
              <a:t>outbreak</a:t>
            </a:r>
            <a:endParaRPr lang="en-GB" sz="800" b="0" i="0" dirty="0">
              <a:effectLst/>
              <a:latin typeface="MS Shell Dlg 2" panose="020B060403050404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17735" y="2944212"/>
            <a:ext cx="324408" cy="554753"/>
            <a:chOff x="0" y="0"/>
            <a:chExt cx="382622" cy="750246"/>
          </a:xfrm>
        </p:grpSpPr>
        <p:sp>
          <p:nvSpPr>
            <p:cNvPr id="10" name="Oval 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6519753" y="3987717"/>
            <a:ext cx="324408" cy="554753"/>
            <a:chOff x="0" y="0"/>
            <a:chExt cx="382622" cy="750246"/>
          </a:xfrm>
        </p:grpSpPr>
        <p:sp>
          <p:nvSpPr>
            <p:cNvPr id="18" name="Oval 17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640945" y="3991314"/>
            <a:ext cx="324408" cy="554753"/>
            <a:chOff x="0" y="0"/>
            <a:chExt cx="382622" cy="750246"/>
          </a:xfrm>
        </p:grpSpPr>
        <p:sp>
          <p:nvSpPr>
            <p:cNvPr id="25" name="Oval 24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1" name="Straight Arrow Connector 30"/>
          <p:cNvCxnSpPr/>
          <p:nvPr/>
        </p:nvCxnSpPr>
        <p:spPr>
          <a:xfrm>
            <a:off x="6274444" y="3622142"/>
            <a:ext cx="319538" cy="324301"/>
          </a:xfrm>
          <a:prstGeom prst="straightConnector1">
            <a:avLst/>
          </a:prstGeom>
          <a:ln w="28575">
            <a:solidFill>
              <a:srgbClr val="3F4C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5857966" y="3604109"/>
            <a:ext cx="319538" cy="324301"/>
          </a:xfrm>
          <a:prstGeom prst="straightConnector1">
            <a:avLst/>
          </a:prstGeom>
          <a:ln w="28575">
            <a:solidFill>
              <a:srgbClr val="3F4CF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6462290" y="1948249"/>
            <a:ext cx="324408" cy="554753"/>
            <a:chOff x="0" y="0"/>
            <a:chExt cx="382622" cy="750246"/>
          </a:xfrm>
        </p:grpSpPr>
        <p:sp>
          <p:nvSpPr>
            <p:cNvPr id="34" name="Oval 33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583482" y="1951846"/>
            <a:ext cx="324408" cy="554753"/>
            <a:chOff x="0" y="0"/>
            <a:chExt cx="382622" cy="750246"/>
          </a:xfrm>
        </p:grpSpPr>
        <p:sp>
          <p:nvSpPr>
            <p:cNvPr id="41" name="Oval 40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7" name="Straight Arrow Connector 46"/>
          <p:cNvCxnSpPr/>
          <p:nvPr/>
        </p:nvCxnSpPr>
        <p:spPr>
          <a:xfrm flipV="1">
            <a:off x="6239827" y="2546098"/>
            <a:ext cx="319538" cy="3243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5823349" y="2528065"/>
            <a:ext cx="319538" cy="3243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7341114" y="4868337"/>
            <a:ext cx="324408" cy="554753"/>
            <a:chOff x="0" y="0"/>
            <a:chExt cx="382622" cy="750246"/>
          </a:xfrm>
        </p:grpSpPr>
        <p:sp>
          <p:nvSpPr>
            <p:cNvPr id="50" name="Oval 4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51" name="Straight Connector 5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6485242" y="4900792"/>
            <a:ext cx="382587" cy="554753"/>
            <a:chOff x="0" y="0"/>
            <a:chExt cx="451241" cy="750246"/>
          </a:xfrm>
        </p:grpSpPr>
        <p:sp>
          <p:nvSpPr>
            <p:cNvPr id="57" name="Oval 56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60741" y="281285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5503083" y="4912833"/>
            <a:ext cx="324408" cy="554753"/>
            <a:chOff x="0" y="0"/>
            <a:chExt cx="382622" cy="750246"/>
          </a:xfrm>
        </p:grpSpPr>
        <p:sp>
          <p:nvSpPr>
            <p:cNvPr id="64" name="Oval 63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4624275" y="4916430"/>
            <a:ext cx="324408" cy="554753"/>
            <a:chOff x="0" y="0"/>
            <a:chExt cx="382622" cy="750246"/>
          </a:xfrm>
        </p:grpSpPr>
        <p:sp>
          <p:nvSpPr>
            <p:cNvPr id="71" name="Oval 70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72" name="Straight Connector 71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77" name="Straight Arrow Connector 76"/>
          <p:cNvCxnSpPr/>
          <p:nvPr/>
        </p:nvCxnSpPr>
        <p:spPr>
          <a:xfrm>
            <a:off x="6764219" y="4548745"/>
            <a:ext cx="576895" cy="33180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H="1">
            <a:off x="6670493" y="4561974"/>
            <a:ext cx="20180" cy="2817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4948683" y="4572744"/>
            <a:ext cx="795630" cy="38414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H="1">
            <a:off x="5744312" y="4573785"/>
            <a:ext cx="52602" cy="2460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/>
          <p:cNvGrpSpPr/>
          <p:nvPr/>
        </p:nvGrpSpPr>
        <p:grpSpPr>
          <a:xfrm>
            <a:off x="5512884" y="1084547"/>
            <a:ext cx="324408" cy="554753"/>
            <a:chOff x="0" y="0"/>
            <a:chExt cx="382622" cy="750246"/>
          </a:xfrm>
        </p:grpSpPr>
        <p:sp>
          <p:nvSpPr>
            <p:cNvPr id="82" name="Oval 81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4634076" y="1088144"/>
            <a:ext cx="324408" cy="554753"/>
            <a:chOff x="0" y="0"/>
            <a:chExt cx="382622" cy="750246"/>
          </a:xfrm>
        </p:grpSpPr>
        <p:sp>
          <p:nvSpPr>
            <p:cNvPr id="89" name="Oval 88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90" name="Straight Connector 89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Group 94"/>
          <p:cNvGrpSpPr/>
          <p:nvPr/>
        </p:nvGrpSpPr>
        <p:grpSpPr>
          <a:xfrm>
            <a:off x="7343104" y="1069513"/>
            <a:ext cx="324408" cy="554753"/>
            <a:chOff x="0" y="0"/>
            <a:chExt cx="382622" cy="750246"/>
          </a:xfrm>
        </p:grpSpPr>
        <p:sp>
          <p:nvSpPr>
            <p:cNvPr id="96" name="Oval 95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6464296" y="1073110"/>
            <a:ext cx="324408" cy="554753"/>
            <a:chOff x="0" y="0"/>
            <a:chExt cx="382622" cy="750246"/>
          </a:xfrm>
        </p:grpSpPr>
        <p:sp>
          <p:nvSpPr>
            <p:cNvPr id="103" name="Oval 102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04" name="Straight Connector 103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9" name="Group 108"/>
          <p:cNvGrpSpPr/>
          <p:nvPr/>
        </p:nvGrpSpPr>
        <p:grpSpPr>
          <a:xfrm>
            <a:off x="4894728" y="3628701"/>
            <a:ext cx="324408" cy="554753"/>
            <a:chOff x="0" y="0"/>
            <a:chExt cx="382622" cy="750246"/>
          </a:xfrm>
        </p:grpSpPr>
        <p:sp>
          <p:nvSpPr>
            <p:cNvPr id="110" name="Oval 10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11" name="Straight Connector 11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4917116" y="2830983"/>
            <a:ext cx="324408" cy="554753"/>
            <a:chOff x="0" y="0"/>
            <a:chExt cx="382622" cy="750246"/>
          </a:xfrm>
        </p:grpSpPr>
        <p:sp>
          <p:nvSpPr>
            <p:cNvPr id="117" name="Oval 116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18" name="Straight Connector 117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7246597" y="3560735"/>
            <a:ext cx="324408" cy="554753"/>
            <a:chOff x="0" y="0"/>
            <a:chExt cx="382622" cy="750246"/>
          </a:xfrm>
        </p:grpSpPr>
        <p:sp>
          <p:nvSpPr>
            <p:cNvPr id="124" name="Oval 123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25" name="Straight Connector 124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0" name="Group 129"/>
          <p:cNvGrpSpPr/>
          <p:nvPr/>
        </p:nvGrpSpPr>
        <p:grpSpPr>
          <a:xfrm>
            <a:off x="7268985" y="2763017"/>
            <a:ext cx="324408" cy="554753"/>
            <a:chOff x="0" y="0"/>
            <a:chExt cx="382622" cy="750246"/>
          </a:xfrm>
        </p:grpSpPr>
        <p:sp>
          <p:nvSpPr>
            <p:cNvPr id="131" name="Oval 130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32" name="Straight Connector 131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7" name="Group 136"/>
          <p:cNvGrpSpPr/>
          <p:nvPr/>
        </p:nvGrpSpPr>
        <p:grpSpPr>
          <a:xfrm>
            <a:off x="4364614" y="5716141"/>
            <a:ext cx="259661" cy="443568"/>
            <a:chOff x="0" y="0"/>
            <a:chExt cx="382622" cy="750246"/>
          </a:xfrm>
        </p:grpSpPr>
        <p:sp>
          <p:nvSpPr>
            <p:cNvPr id="138" name="Oval 137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39" name="Straight Connector 138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4" name="Group 143"/>
          <p:cNvGrpSpPr/>
          <p:nvPr/>
        </p:nvGrpSpPr>
        <p:grpSpPr>
          <a:xfrm>
            <a:off x="3808767" y="5713265"/>
            <a:ext cx="259661" cy="443568"/>
            <a:chOff x="0" y="0"/>
            <a:chExt cx="382622" cy="750246"/>
          </a:xfrm>
        </p:grpSpPr>
        <p:sp>
          <p:nvSpPr>
            <p:cNvPr id="145" name="Oval 144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46" name="Straight Connector 145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1" name="Group 150"/>
          <p:cNvGrpSpPr/>
          <p:nvPr/>
        </p:nvGrpSpPr>
        <p:grpSpPr>
          <a:xfrm>
            <a:off x="5726612" y="5742267"/>
            <a:ext cx="259661" cy="443568"/>
            <a:chOff x="0" y="0"/>
            <a:chExt cx="382622" cy="750246"/>
          </a:xfrm>
        </p:grpSpPr>
        <p:sp>
          <p:nvSpPr>
            <p:cNvPr id="152" name="Oval 151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53" name="Straight Connector 152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8" name="Group 157"/>
          <p:cNvGrpSpPr/>
          <p:nvPr/>
        </p:nvGrpSpPr>
        <p:grpSpPr>
          <a:xfrm>
            <a:off x="5170765" y="5739391"/>
            <a:ext cx="259661" cy="443568"/>
            <a:chOff x="0" y="0"/>
            <a:chExt cx="382622" cy="750246"/>
          </a:xfrm>
        </p:grpSpPr>
        <p:sp>
          <p:nvSpPr>
            <p:cNvPr id="159" name="Oval 158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60" name="Straight Connector 159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6895241" y="5724988"/>
            <a:ext cx="259661" cy="443568"/>
            <a:chOff x="0" y="0"/>
            <a:chExt cx="382622" cy="750246"/>
          </a:xfrm>
        </p:grpSpPr>
        <p:sp>
          <p:nvSpPr>
            <p:cNvPr id="166" name="Oval 165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67" name="Straight Connector 166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2" name="Group 171"/>
          <p:cNvGrpSpPr/>
          <p:nvPr/>
        </p:nvGrpSpPr>
        <p:grpSpPr>
          <a:xfrm>
            <a:off x="6339394" y="5722112"/>
            <a:ext cx="259661" cy="443568"/>
            <a:chOff x="0" y="0"/>
            <a:chExt cx="382622" cy="750246"/>
          </a:xfrm>
        </p:grpSpPr>
        <p:sp>
          <p:nvSpPr>
            <p:cNvPr id="173" name="Oval 172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74" name="Straight Connector 173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9" name="Group 178"/>
          <p:cNvGrpSpPr/>
          <p:nvPr/>
        </p:nvGrpSpPr>
        <p:grpSpPr>
          <a:xfrm>
            <a:off x="8021986" y="5719017"/>
            <a:ext cx="259661" cy="443568"/>
            <a:chOff x="0" y="0"/>
            <a:chExt cx="382622" cy="750246"/>
          </a:xfrm>
        </p:grpSpPr>
        <p:sp>
          <p:nvSpPr>
            <p:cNvPr id="180" name="Oval 179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81" name="Straight Connector 180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6" name="Group 185"/>
          <p:cNvGrpSpPr/>
          <p:nvPr/>
        </p:nvGrpSpPr>
        <p:grpSpPr>
          <a:xfrm>
            <a:off x="7466139" y="5716141"/>
            <a:ext cx="259661" cy="443568"/>
            <a:chOff x="0" y="0"/>
            <a:chExt cx="382622" cy="750246"/>
          </a:xfrm>
        </p:grpSpPr>
        <p:sp>
          <p:nvSpPr>
            <p:cNvPr id="187" name="Oval 186"/>
            <p:cNvSpPr/>
            <p:nvPr/>
          </p:nvSpPr>
          <p:spPr>
            <a:xfrm>
              <a:off x="87549" y="0"/>
              <a:ext cx="227279" cy="221993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188" name="Straight Connector 187"/>
            <p:cNvCxnSpPr/>
            <p:nvPr/>
          </p:nvCxnSpPr>
          <p:spPr>
            <a:xfrm>
              <a:off x="189690" y="226168"/>
              <a:ext cx="2432" cy="35262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flipH="1">
              <a:off x="4864" y="22373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>
              <a:off x="192122" y="2310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>
            <a:xfrm>
              <a:off x="192122" y="573932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>
            <a:xfrm flipH="1">
              <a:off x="0" y="578796"/>
              <a:ext cx="190500" cy="17145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93" name="Straight Arrow Connector 192"/>
          <p:cNvCxnSpPr/>
          <p:nvPr/>
        </p:nvCxnSpPr>
        <p:spPr>
          <a:xfrm flipH="1" flipV="1">
            <a:off x="5010996" y="1691495"/>
            <a:ext cx="566316" cy="339691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 flipV="1">
            <a:off x="5654730" y="1624221"/>
            <a:ext cx="45824" cy="232887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 flipV="1">
            <a:off x="6623120" y="1593657"/>
            <a:ext cx="0" cy="261595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Arrow Connector 196"/>
          <p:cNvCxnSpPr/>
          <p:nvPr/>
        </p:nvCxnSpPr>
        <p:spPr>
          <a:xfrm flipV="1">
            <a:off x="6759858" y="1661943"/>
            <a:ext cx="706281" cy="286306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Arrow Connector 199"/>
          <p:cNvCxnSpPr/>
          <p:nvPr/>
        </p:nvCxnSpPr>
        <p:spPr>
          <a:xfrm flipH="1" flipV="1">
            <a:off x="5184045" y="3992751"/>
            <a:ext cx="413603" cy="127316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/>
          <p:cNvCxnSpPr/>
          <p:nvPr/>
        </p:nvCxnSpPr>
        <p:spPr>
          <a:xfrm flipH="1" flipV="1">
            <a:off x="5235159" y="3450917"/>
            <a:ext cx="405786" cy="597589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/>
          <p:cNvCxnSpPr/>
          <p:nvPr/>
        </p:nvCxnSpPr>
        <p:spPr>
          <a:xfrm flipV="1">
            <a:off x="6767368" y="3368593"/>
            <a:ext cx="505741" cy="579956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 flipV="1">
            <a:off x="6867829" y="3943942"/>
            <a:ext cx="401156" cy="167949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>
            <a:off x="7678578" y="5484111"/>
            <a:ext cx="342544" cy="226635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Arrow Connector 211"/>
          <p:cNvCxnSpPr/>
          <p:nvPr/>
        </p:nvCxnSpPr>
        <p:spPr>
          <a:xfrm>
            <a:off x="7508744" y="5425966"/>
            <a:ext cx="25336" cy="220541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/>
          <p:cNvCxnSpPr/>
          <p:nvPr/>
        </p:nvCxnSpPr>
        <p:spPr>
          <a:xfrm>
            <a:off x="6664141" y="5437625"/>
            <a:ext cx="231100" cy="252791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Arrow Connector 217"/>
          <p:cNvCxnSpPr/>
          <p:nvPr/>
        </p:nvCxnSpPr>
        <p:spPr>
          <a:xfrm flipH="1">
            <a:off x="6501249" y="5477210"/>
            <a:ext cx="86594" cy="213206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219"/>
          <p:cNvCxnSpPr/>
          <p:nvPr/>
        </p:nvCxnSpPr>
        <p:spPr>
          <a:xfrm>
            <a:off x="5663913" y="5475086"/>
            <a:ext cx="173379" cy="215330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Arrow Connector 221"/>
          <p:cNvCxnSpPr/>
          <p:nvPr/>
        </p:nvCxnSpPr>
        <p:spPr>
          <a:xfrm flipH="1">
            <a:off x="5390846" y="5485513"/>
            <a:ext cx="179968" cy="220541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Arrow Connector 223"/>
          <p:cNvCxnSpPr/>
          <p:nvPr/>
        </p:nvCxnSpPr>
        <p:spPr>
          <a:xfrm flipH="1">
            <a:off x="4642669" y="5467959"/>
            <a:ext cx="123470" cy="300724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Arrow Connector 225"/>
          <p:cNvCxnSpPr/>
          <p:nvPr/>
        </p:nvCxnSpPr>
        <p:spPr>
          <a:xfrm flipH="1">
            <a:off x="4111836" y="5475086"/>
            <a:ext cx="454535" cy="238179"/>
          </a:xfrm>
          <a:prstGeom prst="straightConnector1">
            <a:avLst/>
          </a:prstGeom>
          <a:ln w="28575">
            <a:solidFill>
              <a:srgbClr val="E329C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30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6100" y="-101600"/>
            <a:ext cx="11150600" cy="7061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167398" y="279255"/>
            <a:ext cx="12715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INFECTION</a:t>
            </a:r>
            <a:endParaRPr lang="en-GB" sz="1000" b="0" i="0" dirty="0">
              <a:effectLst/>
              <a:latin typeface="MS Shell Dlg 2" panose="020B060403050404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168400" y="-101600"/>
            <a:ext cx="12700" cy="701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36700" y="825500"/>
            <a:ext cx="9347200" cy="5588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/>
              <a:t>How does this information compare with the information you compiled from the first report.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755149" y="1913685"/>
            <a:ext cx="694765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COMIC SANS MS" panose="030F0702030302020204" pitchFamily="66" charset="0"/>
              </a:rPr>
              <a:t>Given the new information can </a:t>
            </a:r>
            <a:r>
              <a:rPr lang="en-US" sz="1400" b="1" dirty="0" smtClean="0">
                <a:latin typeface="COMIC SANS MS" panose="030F0702030302020204" pitchFamily="66" charset="0"/>
              </a:rPr>
              <a:t>you </a:t>
            </a:r>
            <a:r>
              <a:rPr lang="en-US" sz="1400" b="1" dirty="0">
                <a:latin typeface="COMIC SANS MS" panose="030F0702030302020204" pitchFamily="66" charset="0"/>
              </a:rPr>
              <a:t>recalculate the following ideas</a:t>
            </a:r>
            <a:r>
              <a:rPr lang="en-US" sz="1400" b="1" dirty="0" smtClean="0">
                <a:latin typeface="COMIC SANS MS" panose="030F0702030302020204" pitchFamily="66" charset="0"/>
              </a:rPr>
              <a:t>.</a:t>
            </a:r>
          </a:p>
          <a:p>
            <a:endParaRPr lang="en-US" sz="1400" dirty="0">
              <a:latin typeface="MS Shell Dlg 2" panose="020B0604030504040204" pitchFamily="34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Information that must be included is </a:t>
            </a:r>
            <a:endParaRPr lang="en-US" sz="1400" b="1" dirty="0" smtClean="0">
              <a:latin typeface="COMIC SANS MS" panose="030F0702030302020204" pitchFamily="66" charset="0"/>
            </a:endParaRPr>
          </a:p>
          <a:p>
            <a:endParaRPr lang="en-US" sz="1400" dirty="0">
              <a:latin typeface="MS Shell Dlg 2" panose="020B0604030504040204" pitchFamily="34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(1) Number of people infected after five days</a:t>
            </a:r>
            <a:endParaRPr lang="en-US" sz="1400" dirty="0">
              <a:latin typeface="MS Shell Dlg 2" panose="020B0604030504040204" pitchFamily="34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(2) Number of people infected after 10 days</a:t>
            </a:r>
            <a:endParaRPr lang="en-US" sz="1400" dirty="0">
              <a:latin typeface="MS Shell Dlg 2" panose="020B0604030504040204" pitchFamily="34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(3) Number of people infected after 20 days</a:t>
            </a:r>
            <a:endParaRPr lang="en-US" sz="1400" b="0" i="0" dirty="0">
              <a:effectLst/>
              <a:latin typeface="MS Shell Dlg 2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55149" y="4138768"/>
            <a:ext cx="70831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COMIC SANS MS" panose="030F0702030302020204" pitchFamily="66" charset="0"/>
              </a:rPr>
              <a:t>How does this information compare with the information you compiled from the first </a:t>
            </a:r>
            <a:r>
              <a:rPr lang="en-US" sz="1400" b="1" dirty="0" smtClean="0">
                <a:latin typeface="COMIC SANS MS" panose="030F0702030302020204" pitchFamily="66" charset="0"/>
              </a:rPr>
              <a:t>report?</a:t>
            </a:r>
            <a:endParaRPr lang="en-US" sz="1400" b="0" i="0" dirty="0">
              <a:effectLst/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0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F6DB53F6-8D3E-4A74-9E44-B056BB0D7B9B}" vid="{F5EE3B46-650B-4DEA-9456-4903C6FCFA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117</TotalTime>
  <Words>226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MS Shell Dlg 2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Wilkes</dc:creator>
  <cp:lastModifiedBy>Steve Wilkes</cp:lastModifiedBy>
  <cp:revision>13</cp:revision>
  <dcterms:created xsi:type="dcterms:W3CDTF">2020-02-15T09:40:22Z</dcterms:created>
  <dcterms:modified xsi:type="dcterms:W3CDTF">2020-02-15T11:39:02Z</dcterms:modified>
</cp:coreProperties>
</file>